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57" r:id="rId4"/>
    <p:sldId id="258" r:id="rId5"/>
    <p:sldId id="265" r:id="rId6"/>
    <p:sldId id="260" r:id="rId7"/>
    <p:sldId id="272" r:id="rId8"/>
    <p:sldId id="261" r:id="rId9"/>
    <p:sldId id="269" r:id="rId10"/>
    <p:sldId id="271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6F9"/>
    <a:srgbClr val="A7B1F7"/>
    <a:srgbClr val="939FF5"/>
    <a:srgbClr val="818FF3"/>
    <a:srgbClr val="6666FF"/>
    <a:srgbClr val="A89A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71F58-E542-4AF5-A6AF-EE1243A076DD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70547-38D9-46D7-8360-DB96C456EF7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43689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70547-38D9-46D7-8360-DB96C456EF76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83654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D0F9951-14F5-4618-B4C0-A74E474C1916}" type="datetimeFigureOut">
              <a:rPr lang="en-NZ" smtClean="0"/>
              <a:pPr/>
              <a:t>7/07/2013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D4EB660-07AB-4A7D-8404-401053D77A8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9951-14F5-4618-B4C0-A74E474C1916}" type="datetimeFigureOut">
              <a:rPr lang="en-NZ" smtClean="0"/>
              <a:pPr/>
              <a:t>7/07/2013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B660-07AB-4A7D-8404-401053D77A8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6400800" cy="7920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NZ" b="1" dirty="0" smtClean="0">
                <a:solidFill>
                  <a:schemeClr val="bg1"/>
                </a:solidFill>
              </a:rPr>
              <a:t>Professor Charles </a:t>
            </a:r>
            <a:r>
              <a:rPr lang="en-NZ" b="1" dirty="0">
                <a:solidFill>
                  <a:schemeClr val="bg1"/>
                </a:solidFill>
              </a:rPr>
              <a:t>Crothers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7772400" cy="2160240"/>
          </a:xfrm>
        </p:spPr>
        <p:txBody>
          <a:bodyPr/>
          <a:lstStyle/>
          <a:p>
            <a:pPr algn="l"/>
            <a:r>
              <a:rPr lang="en-NZ" dirty="0"/>
              <a:t>New Zealand Internet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Rights </a:t>
            </a:r>
            <a:r>
              <a:rPr lang="en-NZ" dirty="0"/>
              <a:t>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lvl="0" algn="l"/>
            <a:r>
              <a:rPr lang="en-NZ" sz="3200" dirty="0">
                <a:solidFill>
                  <a:srgbClr val="BFC6F9"/>
                </a:solidFill>
              </a:rPr>
              <a:t>Summary</a:t>
            </a:r>
            <a:r>
              <a:rPr lang="en-NZ" sz="3200" dirty="0" smtClean="0"/>
              <a:t/>
            </a:r>
            <a:br>
              <a:rPr lang="en-NZ" sz="3200" dirty="0" smtClean="0"/>
            </a:br>
            <a:endParaRPr lang="en-NZ" sz="32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NZ" dirty="0"/>
              <a:t>Views on Access are not same as views on Freedoms</a:t>
            </a:r>
          </a:p>
          <a:p>
            <a:r>
              <a:rPr lang="en-NZ" dirty="0"/>
              <a:t>Types of view re Access:</a:t>
            </a:r>
            <a:br>
              <a:rPr lang="en-NZ" dirty="0"/>
            </a:br>
            <a:r>
              <a:rPr lang="en-NZ" dirty="0"/>
              <a:t>- internet-deniers (often quite angry about it) who see the internet as nothing more than an extension of their phone and to be paid for in full</a:t>
            </a:r>
            <a:br>
              <a:rPr lang="en-NZ" dirty="0"/>
            </a:br>
            <a:r>
              <a:rPr lang="en-NZ" dirty="0" smtClean="0"/>
              <a:t>- internet-acceptors </a:t>
            </a:r>
            <a:r>
              <a:rPr lang="en-NZ" dirty="0"/>
              <a:t>who see the internet as giving access to a (partial) new world and where everyone (or many) needs to be lifted over any thresholds to take full advantage of this.</a:t>
            </a:r>
            <a:br>
              <a:rPr lang="en-NZ" dirty="0"/>
            </a:br>
            <a:r>
              <a:rPr lang="en-NZ" dirty="0"/>
              <a:t>- and of course intermediate groupings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NZ" sz="3200" dirty="0">
                <a:solidFill>
                  <a:srgbClr val="BFC6F9"/>
                </a:solidFill>
              </a:rPr>
              <a:t>Summary contd.</a:t>
            </a:r>
            <a:endParaRPr lang="en-US" sz="3200" dirty="0">
              <a:solidFill>
                <a:srgbClr val="BFC6F9"/>
              </a:solidFill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700" dirty="0"/>
              <a:t>Views on ‘Freedom’ are less polarised but also </a:t>
            </a:r>
            <a:r>
              <a:rPr lang="en-NZ" sz="2700" dirty="0" smtClean="0"/>
              <a:t>divided into some:</a:t>
            </a:r>
            <a:endParaRPr lang="en-NZ" sz="2700" dirty="0"/>
          </a:p>
          <a:p>
            <a:pPr marL="0" indent="0">
              <a:buNone/>
            </a:pPr>
            <a:r>
              <a:rPr lang="en-NZ" sz="2700" dirty="0" smtClean="0"/>
              <a:t>-	Who </a:t>
            </a:r>
            <a:r>
              <a:rPr lang="en-NZ" sz="2700" dirty="0"/>
              <a:t>see no need for any controls at all</a:t>
            </a:r>
          </a:p>
          <a:p>
            <a:pPr marL="0" indent="0">
              <a:buNone/>
            </a:pPr>
            <a:r>
              <a:rPr lang="en-NZ" sz="2700" dirty="0" smtClean="0"/>
              <a:t>-	Who </a:t>
            </a:r>
            <a:r>
              <a:rPr lang="en-NZ" sz="2700" dirty="0"/>
              <a:t>see existing protections adequately cover </a:t>
            </a:r>
            <a:r>
              <a:rPr lang="en-NZ" sz="2700" dirty="0" smtClean="0"/>
              <a:t>	internet </a:t>
            </a:r>
            <a:r>
              <a:rPr lang="en-NZ" sz="2700" dirty="0"/>
              <a:t>situations</a:t>
            </a:r>
          </a:p>
          <a:p>
            <a:pPr marL="0" indent="0">
              <a:buNone/>
            </a:pPr>
            <a:r>
              <a:rPr lang="en-NZ" sz="2700" dirty="0" smtClean="0"/>
              <a:t>-	Who </a:t>
            </a:r>
            <a:r>
              <a:rPr lang="en-NZ" sz="2700" dirty="0"/>
              <a:t>see extra difficulties arising </a:t>
            </a:r>
            <a:r>
              <a:rPr lang="en-NZ" sz="2700"/>
              <a:t>with </a:t>
            </a:r>
            <a:r>
              <a:rPr lang="en-NZ" sz="2700" smtClean="0"/>
              <a:t>internet.</a:t>
            </a:r>
            <a:endParaRPr lang="en-NZ" sz="2700" dirty="0"/>
          </a:p>
          <a:p>
            <a:pPr>
              <a:buNone/>
            </a:pPr>
            <a:endParaRPr lang="en-NZ" sz="1600" dirty="0" smtClean="0">
              <a:solidFill>
                <a:srgbClr val="97B3DD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34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Development of a NZ Internet Freedom Index Project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survey is a component of the Index project (Joy </a:t>
            </a:r>
            <a:r>
              <a:rPr lang="en-NZ" dirty="0" err="1" smtClean="0"/>
              <a:t>Liddicoat</a:t>
            </a:r>
            <a:r>
              <a:rPr lang="en-NZ" dirty="0" smtClean="0"/>
              <a:t> et al</a:t>
            </a:r>
            <a:r>
              <a:rPr lang="en-NZ" dirty="0" smtClean="0"/>
              <a:t>.)</a:t>
            </a:r>
            <a:endParaRPr lang="en-NZ" dirty="0" smtClean="0"/>
          </a:p>
          <a:p>
            <a:r>
              <a:rPr lang="en-NZ" dirty="0" smtClean="0"/>
              <a:t>Funder: Internet NZ </a:t>
            </a:r>
            <a:endParaRPr lang="en-N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NZ" sz="3200" dirty="0">
                <a:solidFill>
                  <a:srgbClr val="BFC6F9"/>
                </a:solidFill>
              </a:rPr>
              <a:t>Methodology</a:t>
            </a:r>
            <a:endParaRPr lang="en-US" sz="3200" dirty="0" smtClean="0">
              <a:solidFill>
                <a:srgbClr val="BFC6F9"/>
              </a:solidFill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41379"/>
          </a:xfrm>
        </p:spPr>
        <p:txBody>
          <a:bodyPr>
            <a:normAutofit fontScale="77500" lnSpcReduction="20000"/>
          </a:bodyPr>
          <a:lstStyle/>
          <a:p>
            <a:r>
              <a:rPr lang="en-NZ" sz="2400" dirty="0" smtClean="0"/>
              <a:t>Only </a:t>
            </a:r>
            <a:r>
              <a:rPr lang="en-NZ" sz="2400" dirty="0"/>
              <a:t>those aspects of potential internet rights which seemed readily understandable by the general public. </a:t>
            </a:r>
          </a:p>
          <a:p>
            <a:r>
              <a:rPr lang="en-NZ" sz="2400" dirty="0" smtClean="0"/>
              <a:t>Constrained to </a:t>
            </a:r>
            <a:r>
              <a:rPr lang="en-NZ" sz="2400" dirty="0"/>
              <a:t>internet users - presumably few non-internet users will have developed enough knowledge/experience of the internet to formulate views about internet </a:t>
            </a:r>
            <a:r>
              <a:rPr lang="en-NZ" sz="2400" dirty="0" smtClean="0"/>
              <a:t>rights.</a:t>
            </a:r>
          </a:p>
          <a:p>
            <a:r>
              <a:rPr lang="en-NZ" sz="2400" dirty="0" smtClean="0"/>
              <a:t>Sampling source: internet </a:t>
            </a:r>
            <a:r>
              <a:rPr lang="en-NZ" sz="2400" dirty="0"/>
              <a:t>panel. </a:t>
            </a:r>
          </a:p>
          <a:p>
            <a:r>
              <a:rPr lang="en-NZ" sz="2400" dirty="0" smtClean="0"/>
              <a:t>755 </a:t>
            </a:r>
            <a:r>
              <a:rPr lang="en-NZ" sz="2400" dirty="0"/>
              <a:t>People 20-64 years of age on a Buzz </a:t>
            </a:r>
            <a:r>
              <a:rPr lang="en-NZ" sz="2400" dirty="0" smtClean="0"/>
              <a:t>panel, April </a:t>
            </a:r>
            <a:r>
              <a:rPr lang="en-NZ" sz="2400" dirty="0"/>
              <a:t>2013. </a:t>
            </a:r>
          </a:p>
          <a:p>
            <a:r>
              <a:rPr lang="en-NZ" sz="2400" dirty="0" smtClean="0"/>
              <a:t>Similar </a:t>
            </a:r>
            <a:r>
              <a:rPr lang="en-NZ" sz="2400" dirty="0"/>
              <a:t>in characteristics to the overall NZ population. </a:t>
            </a:r>
            <a:endParaRPr lang="en-NZ" sz="2400" dirty="0" smtClean="0"/>
          </a:p>
          <a:p>
            <a:r>
              <a:rPr lang="en-NZ" sz="2400" dirty="0" smtClean="0"/>
              <a:t>Particularly </a:t>
            </a:r>
            <a:r>
              <a:rPr lang="en-NZ" sz="2400" dirty="0"/>
              <a:t>skewed towards those of higher education qualifications and there is a moderate over-representation of respondents from major cities and a corresponding under-representation of those from rural areas. </a:t>
            </a:r>
          </a:p>
          <a:p>
            <a:r>
              <a:rPr lang="en-NZ" sz="2400" dirty="0"/>
              <a:t>The average length of time spent on the survey was 8 minutes. </a:t>
            </a:r>
          </a:p>
          <a:p>
            <a:r>
              <a:rPr lang="en-NZ" sz="2400" dirty="0" smtClean="0"/>
              <a:t>Views </a:t>
            </a:r>
            <a:r>
              <a:rPr lang="en-NZ" sz="2400" dirty="0"/>
              <a:t>of under 20 year olds was too difficult given their poor response-availability and that people 65 and over might have insufficient experience with the internet to be able to provide knowledgeable answers.</a:t>
            </a:r>
          </a:p>
          <a:p>
            <a:pPr eaLnBrk="1" fontAlgn="auto" hangingPunct="1">
              <a:lnSpc>
                <a:spcPct val="150000"/>
              </a:lnSpc>
              <a:spcAft>
                <a:spcPts val="100"/>
              </a:spcAft>
              <a:buFont typeface="Arial" charset="0"/>
              <a:buNone/>
              <a:defRPr/>
            </a:pPr>
            <a:endParaRPr lang="en-NZ" sz="2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sz="3200" dirty="0">
                <a:solidFill>
                  <a:srgbClr val="BFC6F9"/>
                </a:solidFill>
              </a:rPr>
              <a:t>Conceptual framework</a:t>
            </a:r>
            <a:endParaRPr lang="en-NZ" sz="3200" dirty="0">
              <a:solidFill>
                <a:srgbClr val="BFC6F9"/>
              </a:solidFill>
              <a:latin typeface="+mj-lt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67544" y="1556792"/>
            <a:ext cx="7102734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NZ" sz="2400" dirty="0" smtClean="0"/>
              <a:t>Key </a:t>
            </a:r>
            <a:r>
              <a:rPr lang="en-NZ" sz="2400" dirty="0"/>
              <a:t>(potential) internet rights were</a:t>
            </a:r>
            <a:r>
              <a:rPr lang="en-NZ" sz="2400" dirty="0" smtClean="0"/>
              <a:t>:</a:t>
            </a:r>
            <a:endParaRPr lang="en-NZ" sz="2400" dirty="0"/>
          </a:p>
          <a:p>
            <a:pPr lvl="0"/>
            <a:r>
              <a:rPr lang="en-NZ" sz="2400" dirty="0" smtClean="0"/>
              <a:t>Access </a:t>
            </a:r>
            <a:r>
              <a:rPr lang="en-NZ" sz="2400" dirty="0"/>
              <a:t>to the internet</a:t>
            </a:r>
          </a:p>
          <a:p>
            <a:pPr lvl="0"/>
            <a:r>
              <a:rPr lang="en-NZ" sz="2400" dirty="0" smtClean="0"/>
              <a:t>Abilities </a:t>
            </a:r>
            <a:r>
              <a:rPr lang="en-NZ" sz="2400" dirty="0"/>
              <a:t>to use the internet</a:t>
            </a:r>
          </a:p>
          <a:p>
            <a:pPr lvl="0"/>
            <a:r>
              <a:rPr lang="en-NZ" sz="2400" dirty="0" smtClean="0"/>
              <a:t>Rights </a:t>
            </a:r>
            <a:r>
              <a:rPr lang="en-NZ" sz="2400" dirty="0"/>
              <a:t>to express opinions</a:t>
            </a:r>
          </a:p>
          <a:p>
            <a:pPr lvl="0"/>
            <a:r>
              <a:rPr lang="en-NZ" sz="2400" dirty="0" smtClean="0"/>
              <a:t>Rights </a:t>
            </a:r>
            <a:r>
              <a:rPr lang="en-NZ" sz="2400" dirty="0"/>
              <a:t>not to be subject to unfortunate things happening to people on-line.</a:t>
            </a:r>
          </a:p>
          <a:p>
            <a:pPr lvl="0"/>
            <a:r>
              <a:rPr lang="en-NZ" sz="2400" dirty="0" smtClean="0"/>
              <a:t>Rights </a:t>
            </a:r>
            <a:r>
              <a:rPr lang="en-NZ" sz="2400" dirty="0"/>
              <a:t>to free access to information (not covered</a:t>
            </a:r>
            <a:r>
              <a:rPr lang="en-NZ" sz="2400" dirty="0" smtClean="0"/>
              <a:t>).</a:t>
            </a:r>
          </a:p>
          <a:p>
            <a:pPr lvl="0"/>
            <a:r>
              <a:rPr lang="en-NZ" sz="2400" dirty="0" smtClean="0"/>
              <a:t>Facilitation of Social/Political Change </a:t>
            </a:r>
            <a:endParaRPr lang="en-NZ" sz="2400" dirty="0"/>
          </a:p>
          <a:p>
            <a:pPr marL="0" indent="0">
              <a:lnSpc>
                <a:spcPct val="150000"/>
              </a:lnSpc>
              <a:spcAft>
                <a:spcPts val="100"/>
              </a:spcAft>
              <a:buNone/>
            </a:pPr>
            <a:endParaRPr lang="en-NZ" sz="2400" dirty="0">
              <a:solidFill>
                <a:srgbClr val="A89ADA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43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76990" y="476672"/>
            <a:ext cx="7560840" cy="59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454" tIns="53227" rIns="106454" bIns="532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13"/>
              </a:spcAft>
            </a:pPr>
            <a:r>
              <a:rPr lang="en-NZ" sz="3200" dirty="0">
                <a:solidFill>
                  <a:srgbClr val="BFC6F9"/>
                </a:solidFill>
              </a:rPr>
              <a:t>Socio-demographic </a:t>
            </a:r>
            <a:r>
              <a:rPr lang="en-NZ" sz="3200" dirty="0" smtClean="0">
                <a:solidFill>
                  <a:srgbClr val="BFC6F9"/>
                </a:solidFill>
              </a:rPr>
              <a:t>characteristics</a:t>
            </a:r>
            <a:endParaRPr lang="en-NZ" sz="3200" dirty="0">
              <a:solidFill>
                <a:srgbClr val="BFC6F9"/>
              </a:solidFill>
              <a:latin typeface="+mj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6990" y="1700808"/>
            <a:ext cx="8229600" cy="3484984"/>
          </a:xfrm>
        </p:spPr>
        <p:txBody>
          <a:bodyPr>
            <a:normAutofit/>
          </a:bodyPr>
          <a:lstStyle/>
          <a:p>
            <a:r>
              <a:rPr lang="en-NZ" sz="2400" dirty="0" smtClean="0"/>
              <a:t>Information collected on Age-group</a:t>
            </a:r>
            <a:r>
              <a:rPr lang="en-NZ" sz="2400" dirty="0"/>
              <a:t>, gender, settlement size and education and extent of weekly internet usage</a:t>
            </a:r>
            <a:r>
              <a:rPr lang="en-NZ" sz="2400" dirty="0" smtClean="0"/>
              <a:t>.</a:t>
            </a:r>
          </a:p>
          <a:p>
            <a:r>
              <a:rPr lang="en-NZ" sz="2400" dirty="0" smtClean="0"/>
              <a:t>Quotas were set in relation to age-group and gender. </a:t>
            </a:r>
            <a:endParaRPr lang="en-NZ" sz="2400" dirty="0"/>
          </a:p>
          <a:p>
            <a:r>
              <a:rPr lang="en-NZ" sz="2400" dirty="0"/>
              <a:t>It was found that while age and gender had shaped differences the </a:t>
            </a:r>
            <a:r>
              <a:rPr lang="en-NZ" sz="2400" dirty="0" smtClean="0"/>
              <a:t>other characteristics did not seem to shape views.</a:t>
            </a:r>
            <a:endParaRPr lang="en-NZ" sz="2400" dirty="0"/>
          </a:p>
          <a:p>
            <a:pPr>
              <a:buNone/>
            </a:pPr>
            <a:endParaRPr lang="en-NZ" sz="2400" dirty="0" smtClean="0">
              <a:solidFill>
                <a:srgbClr val="CCDAEE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74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NZ" sz="3200" dirty="0">
                <a:solidFill>
                  <a:srgbClr val="BFC6F9"/>
                </a:solidFill>
              </a:rPr>
              <a:t>Hierarchy of Rights</a:t>
            </a:r>
            <a:endParaRPr lang="en-US" sz="3200" dirty="0">
              <a:solidFill>
                <a:srgbClr val="BFC6F9"/>
              </a:solidFill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332856"/>
          </a:xfrm>
        </p:spPr>
        <p:txBody>
          <a:bodyPr/>
          <a:lstStyle/>
          <a:p>
            <a:r>
              <a:rPr lang="en-NZ" sz="2400" dirty="0"/>
              <a:t>General statement re Rights - 89% agreeing. </a:t>
            </a:r>
          </a:p>
          <a:p>
            <a:r>
              <a:rPr lang="en-NZ" sz="2400" dirty="0"/>
              <a:t>Extension of rights to the internet context – 73%.</a:t>
            </a:r>
          </a:p>
          <a:p>
            <a:r>
              <a:rPr lang="en-NZ" sz="2400" dirty="0"/>
              <a:t>Support for a right of access to the internet – 59%. </a:t>
            </a:r>
          </a:p>
          <a:p>
            <a:pPr>
              <a:buNone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53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NZ" sz="3200" dirty="0">
                <a:solidFill>
                  <a:srgbClr val="BFC6F9"/>
                </a:solidFill>
              </a:rPr>
              <a:t>How support Access &amp; For Whom</a:t>
            </a:r>
            <a:endParaRPr lang="en-NZ" sz="3200" dirty="0">
              <a:solidFill>
                <a:srgbClr val="BFC6F9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/>
              <a:t>Through </a:t>
            </a:r>
            <a:r>
              <a:rPr lang="en-NZ" dirty="0"/>
              <a:t>a government subsidy of Internet equipment and connection costs – 41% </a:t>
            </a:r>
          </a:p>
          <a:p>
            <a:r>
              <a:rPr lang="en-NZ" dirty="0" smtClean="0"/>
              <a:t>Through </a:t>
            </a:r>
            <a:r>
              <a:rPr lang="en-NZ" dirty="0"/>
              <a:t>free access at libraries -94%.</a:t>
            </a:r>
          </a:p>
          <a:p>
            <a:r>
              <a:rPr lang="en-NZ" dirty="0" smtClean="0"/>
              <a:t>Supporting </a:t>
            </a:r>
            <a:r>
              <a:rPr lang="en-NZ" dirty="0"/>
              <a:t>internet access of </a:t>
            </a:r>
            <a:r>
              <a:rPr lang="en-NZ" dirty="0" smtClean="0"/>
              <a:t>...the </a:t>
            </a:r>
            <a:r>
              <a:rPr lang="en-NZ" dirty="0"/>
              <a:t>elderly (64%), </a:t>
            </a:r>
          </a:p>
          <a:p>
            <a:r>
              <a:rPr lang="en-NZ" dirty="0" smtClean="0"/>
              <a:t>...People </a:t>
            </a:r>
            <a:r>
              <a:rPr lang="en-NZ" dirty="0"/>
              <a:t>in low income households (61%) and </a:t>
            </a:r>
            <a:endParaRPr lang="en-NZ" dirty="0" smtClean="0"/>
          </a:p>
          <a:p>
            <a:r>
              <a:rPr lang="en-NZ" dirty="0" smtClean="0"/>
              <a:t>...</a:t>
            </a:r>
            <a:r>
              <a:rPr lang="en-NZ" dirty="0" smtClean="0"/>
              <a:t>especially </a:t>
            </a:r>
            <a:r>
              <a:rPr lang="en-NZ" dirty="0" smtClean="0"/>
              <a:t>people </a:t>
            </a:r>
            <a:r>
              <a:rPr lang="en-NZ" dirty="0"/>
              <a:t>in rural areas (69%). </a:t>
            </a:r>
          </a:p>
          <a:p>
            <a:r>
              <a:rPr lang="en-NZ" dirty="0"/>
              <a:t>About a quarter came up with other groups: especially disabled, elderly, youth </a:t>
            </a:r>
          </a:p>
          <a:p>
            <a:r>
              <a:rPr lang="en-NZ" dirty="0"/>
              <a:t>A solid minority (about a sixth of respondents) who reject any attempt to </a:t>
            </a:r>
            <a:r>
              <a:rPr lang="en-NZ" dirty="0" err="1"/>
              <a:t>operationalise</a:t>
            </a:r>
            <a:r>
              <a:rPr lang="en-NZ" dirty="0"/>
              <a:t> such a right (denying that there should be such a right and suggesting that – just as ones phone or other access – you are required to pay for </a:t>
            </a:r>
            <a:r>
              <a:rPr lang="en-NZ" dirty="0" smtClean="0"/>
              <a:t>it). </a:t>
            </a:r>
            <a:endParaRPr lang="en-NZ" dirty="0"/>
          </a:p>
          <a:p>
            <a:r>
              <a:rPr lang="en-NZ" dirty="0" smtClean="0"/>
              <a:t>Right </a:t>
            </a:r>
            <a:r>
              <a:rPr lang="en-NZ" dirty="0"/>
              <a:t>to access include some training so that people can use the Internet effectively -55%).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NZ" sz="3200" dirty="0">
                <a:solidFill>
                  <a:srgbClr val="BFC6F9"/>
                </a:solidFill>
              </a:rPr>
              <a:t>Freedom of Expression</a:t>
            </a:r>
            <a:endParaRPr lang="en-US" sz="3200" dirty="0" smtClean="0">
              <a:solidFill>
                <a:srgbClr val="BFC6F9"/>
              </a:solidFill>
              <a:latin typeface="+mj-lt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Autofit/>
          </a:bodyPr>
          <a:lstStyle/>
          <a:p>
            <a:r>
              <a:rPr lang="en-NZ" sz="2400" dirty="0"/>
              <a:t>S</a:t>
            </a:r>
            <a:r>
              <a:rPr lang="en-NZ" sz="2400" dirty="0" smtClean="0"/>
              <a:t>hould </a:t>
            </a:r>
            <a:r>
              <a:rPr lang="en-NZ" sz="2400" dirty="0"/>
              <a:t>not be curbed for any reason -33%; </a:t>
            </a:r>
          </a:p>
          <a:p>
            <a:r>
              <a:rPr lang="en-NZ" sz="2400" dirty="0"/>
              <a:t>People should not be allowed to defame other people on the Internet, even if this means their right to freedom of expression is curbed -68.2% </a:t>
            </a:r>
          </a:p>
          <a:p>
            <a:r>
              <a:rPr lang="en-NZ" sz="2400" dirty="0" smtClean="0"/>
              <a:t>On </a:t>
            </a:r>
            <a:r>
              <a:rPr lang="en-NZ" sz="2400" dirty="0"/>
              <a:t>balance </a:t>
            </a:r>
            <a:r>
              <a:rPr lang="en-NZ" sz="2400" dirty="0" smtClean="0"/>
              <a:t>people’s </a:t>
            </a:r>
            <a:r>
              <a:rPr lang="en-NZ" sz="2400" dirty="0"/>
              <a:t>right to privacy on the Internet is more important than other people’s right to freedom of expression - 64.5%</a:t>
            </a:r>
          </a:p>
          <a:p>
            <a:r>
              <a:rPr lang="en-NZ" sz="2400" dirty="0" smtClean="0"/>
              <a:t>A </a:t>
            </a:r>
            <a:r>
              <a:rPr lang="en-NZ" sz="2400" dirty="0"/>
              <a:t>third didn’t answer this write-in question re </a:t>
            </a:r>
            <a:r>
              <a:rPr lang="en-NZ" sz="2400" dirty="0" smtClean="0"/>
              <a:t>circumstances </a:t>
            </a:r>
            <a:r>
              <a:rPr lang="en-NZ" sz="2400" dirty="0"/>
              <a:t>justifying curbing. </a:t>
            </a:r>
          </a:p>
          <a:p>
            <a:r>
              <a:rPr lang="en-NZ" sz="2400" dirty="0"/>
              <a:t>The nearly two-thirds answering mentioned bullying, breach of privacy etc.</a:t>
            </a:r>
          </a:p>
          <a:p>
            <a:pPr>
              <a:defRPr/>
            </a:pPr>
            <a:endParaRPr lang="en-US" sz="24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58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sz="3200" dirty="0">
                <a:solidFill>
                  <a:srgbClr val="BFC6F9"/>
                </a:solidFill>
              </a:rPr>
              <a:t>Complaints Authority</a:t>
            </a:r>
            <a:endParaRPr lang="en-NZ" sz="3200" dirty="0">
              <a:solidFill>
                <a:srgbClr val="BFC6F9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There should be a which can order changes e.g. content removed if there is a considerable breach of someone’s privacy -86%. </a:t>
            </a:r>
          </a:p>
          <a:p>
            <a:r>
              <a:rPr lang="en-NZ" sz="2400" dirty="0"/>
              <a:t>Half thought best type of Complaints authority would be a government agency, whereas a third supported an industry agency.</a:t>
            </a:r>
          </a:p>
          <a:p>
            <a:pPr marL="0" indent="0">
              <a:buNone/>
              <a:defRPr/>
            </a:pPr>
            <a:endParaRPr lang="en-NZ" sz="2400" dirty="0" smtClean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621</Words>
  <Application>Microsoft Office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New Zealand Internet  Rights Survey</vt:lpstr>
      <vt:lpstr>Development of a NZ Internet Freedom Index Project</vt:lpstr>
      <vt:lpstr>Methodology</vt:lpstr>
      <vt:lpstr>Conceptual framework</vt:lpstr>
      <vt:lpstr>Slide 5</vt:lpstr>
      <vt:lpstr>Hierarchy of Rights</vt:lpstr>
      <vt:lpstr>How support Access &amp; For Whom</vt:lpstr>
      <vt:lpstr>Freedom of Expression</vt:lpstr>
      <vt:lpstr>Complaints Authority</vt:lpstr>
      <vt:lpstr>Summary </vt:lpstr>
      <vt:lpstr>Summary contd.</vt:lpstr>
    </vt:vector>
  </TitlesOfParts>
  <Company>Auckland University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dbutterw</dc:creator>
  <cp:lastModifiedBy>Chuckie</cp:lastModifiedBy>
  <cp:revision>380</cp:revision>
  <dcterms:created xsi:type="dcterms:W3CDTF">2012-11-26T03:46:25Z</dcterms:created>
  <dcterms:modified xsi:type="dcterms:W3CDTF">2013-07-07T02:25:17Z</dcterms:modified>
</cp:coreProperties>
</file>